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1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DCA21-06EB-4D25-8526-4F04C34F977B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ACAD9-37D3-4474-9DFC-2DE8E8345E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48223-FF38-4DD6-A145-3D7139A3D01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48223-FF38-4DD6-A145-3D7139A3D01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34A66F-D981-4AD7-930A-FB283BE68AF3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2756F-87F5-4F92-A658-F8FF861EE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34A66F-D981-4AD7-930A-FB283BE68AF3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2756F-87F5-4F92-A658-F8FF861EE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34A66F-D981-4AD7-930A-FB283BE68AF3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2756F-87F5-4F92-A658-F8FF861EE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34A66F-D981-4AD7-930A-FB283BE68AF3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2756F-87F5-4F92-A658-F8FF861EE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34A66F-D981-4AD7-930A-FB283BE68AF3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2756F-87F5-4F92-A658-F8FF861EE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34A66F-D981-4AD7-930A-FB283BE68AF3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2756F-87F5-4F92-A658-F8FF861EE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34A66F-D981-4AD7-930A-FB283BE68AF3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2756F-87F5-4F92-A658-F8FF861EE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34A66F-D981-4AD7-930A-FB283BE68AF3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2756F-87F5-4F92-A658-F8FF861EE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34A66F-D981-4AD7-930A-FB283BE68AF3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2756F-87F5-4F92-A658-F8FF861EE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34A66F-D981-4AD7-930A-FB283BE68AF3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2756F-87F5-4F92-A658-F8FF861EE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34A66F-D981-4AD7-930A-FB283BE68AF3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22756F-87F5-4F92-A658-F8FF861EE7D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634A66F-D981-4AD7-930A-FB283BE68AF3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622756F-87F5-4F92-A658-F8FF861EE7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achertube.com/viewVideo.php?video_id=41007&amp;title=Persuasive_Appeals_Ethos_Logos_Pathos&amp;vpkey=&amp;album_id=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Persuasion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Keys to Convincing Others That You Are Right.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Just as each commercial made an effort to convince us to buy something or do something, literature employs </a:t>
            </a:r>
            <a:r>
              <a:rPr lang="en-US" b="1" dirty="0" smtClean="0"/>
              <a:t>persuasion</a:t>
            </a:r>
            <a:r>
              <a:rPr lang="en-US" dirty="0" smtClean="0"/>
              <a:t> in order to invoke certain emotions and reactions to the text.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Persuasive writers use both facts and opinions to make their point.</a:t>
            </a:r>
          </a:p>
          <a:p>
            <a:endParaRPr lang="en-US" dirty="0" smtClean="0"/>
          </a:p>
          <a:p>
            <a:r>
              <a:rPr lang="en-US" dirty="0" smtClean="0"/>
              <a:t>The main idea, however, must always be an opinion.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Appeal #1:</a:t>
            </a:r>
            <a:br>
              <a:rPr lang="en-US" dirty="0" smtClean="0"/>
            </a:br>
            <a:r>
              <a:rPr lang="en-US" sz="3200" dirty="0" smtClean="0"/>
              <a:t>Ethos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Shows that the author or speaker is worth trusting.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Creditability aka trusting the “Expert”</a:t>
            </a:r>
            <a:endParaRPr lang="en-US" sz="3200" dirty="0"/>
          </a:p>
        </p:txBody>
      </p:sp>
      <p:pic>
        <p:nvPicPr>
          <p:cNvPr id="1026" name="Picture 2" descr="C:\Users\WCCUSD_User\AppData\Local\Microsoft\Windows\Temporary Internet Files\Content.IE5\0YAIXK31\MC900334022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19200"/>
            <a:ext cx="1359713" cy="182057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3400" y="457200"/>
            <a:ext cx="4402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you usually believe: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C:\Users\WCCUSD_User\AppData\Local\Microsoft\Windows\Temporary Internet Files\Content.IE5\M2SGVGWE\MC90001895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886200"/>
            <a:ext cx="1338682" cy="1893722"/>
          </a:xfrm>
          <a:prstGeom prst="rect">
            <a:avLst/>
          </a:prstGeom>
          <a:noFill/>
        </p:spPr>
      </p:pic>
      <p:pic>
        <p:nvPicPr>
          <p:cNvPr id="1028" name="Picture 4" descr="C:\Users\WCCUSD_User\AppData\Local\Microsoft\Windows\Temporary Internet Files\Content.IE5\CQD6SJIL\MC90023209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733800"/>
            <a:ext cx="2049101" cy="2298071"/>
          </a:xfrm>
          <a:prstGeom prst="rect">
            <a:avLst/>
          </a:prstGeom>
          <a:noFill/>
        </p:spPr>
      </p:pic>
      <p:pic>
        <p:nvPicPr>
          <p:cNvPr id="1029" name="Picture 5" descr="C:\Users\WCCUSD_User\AppData\Local\Microsoft\Windows\Temporary Internet Files\Content.IE5\M2SGVGWE\MC90005706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1447800"/>
            <a:ext cx="1470355" cy="182514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Appeal #2:</a:t>
            </a:r>
            <a:br>
              <a:rPr lang="en-US" dirty="0" smtClean="0"/>
            </a:br>
            <a:r>
              <a:rPr lang="en-US" sz="3200" dirty="0" smtClean="0"/>
              <a:t>Logos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62600" y="1447802"/>
            <a:ext cx="2948047" cy="420611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The facts or evidence </a:t>
            </a:r>
            <a:r>
              <a:rPr lang="en-US" sz="2800" smtClean="0"/>
              <a:t>that supports </a:t>
            </a:r>
            <a:r>
              <a:rPr lang="en-US" sz="2800" dirty="0" smtClean="0"/>
              <a:t>the author’s or speaker’s point.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Give Good Reasons</a:t>
            </a:r>
            <a:endParaRPr lang="en-US" sz="2800" dirty="0"/>
          </a:p>
        </p:txBody>
      </p:sp>
      <p:pic>
        <p:nvPicPr>
          <p:cNvPr id="13" name="Content Placeholder 12" descr="logic joke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752600" y="2743200"/>
            <a:ext cx="3377045" cy="3810000"/>
          </a:xfrm>
        </p:spPr>
      </p:pic>
      <p:sp>
        <p:nvSpPr>
          <p:cNvPr id="6" name="TextBox 5"/>
          <p:cNvSpPr txBox="1"/>
          <p:nvPr/>
        </p:nvSpPr>
        <p:spPr>
          <a:xfrm>
            <a:off x="533400" y="457200"/>
            <a:ext cx="1712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logic: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9" descr="thin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67000" y="685800"/>
            <a:ext cx="1885950" cy="1876425"/>
          </a:xfrm>
          <a:prstGeom prst="rect">
            <a:avLst/>
          </a:prstGeom>
        </p:spPr>
      </p:pic>
      <p:pic>
        <p:nvPicPr>
          <p:cNvPr id="11" name="Picture 10" descr="thinking ma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905000"/>
            <a:ext cx="2219325" cy="2857500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Appeal #3:</a:t>
            </a:r>
            <a:br>
              <a:rPr lang="en-US" dirty="0" smtClean="0"/>
            </a:br>
            <a:r>
              <a:rPr lang="en-US" sz="3200" dirty="0" smtClean="0"/>
              <a:t>Pathos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05400" y="1447802"/>
            <a:ext cx="3405247" cy="420611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/>
              <a:t>Trying to make the audience feel strong emotions.</a:t>
            </a:r>
          </a:p>
          <a:p>
            <a:pPr>
              <a:buFont typeface="Arial" pitchFamily="34" charset="0"/>
              <a:buChar char="•"/>
            </a:pPr>
            <a:endParaRPr lang="en-US" sz="3000" dirty="0" smtClean="0"/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If the audience feels the same as you, they are more likely to agree with your argument.</a:t>
            </a:r>
            <a:endParaRPr lang="en-US" sz="3000" dirty="0"/>
          </a:p>
        </p:txBody>
      </p:sp>
      <p:pic>
        <p:nvPicPr>
          <p:cNvPr id="2050" name="Picture 2" descr="C:\Users\WCCUSD_User\AppData\Local\Microsoft\Windows\Temporary Internet Files\Content.IE5\CQD6SJIL\MP900414035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219200"/>
            <a:ext cx="1493075" cy="188289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3400" y="457200"/>
            <a:ext cx="2001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feel: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 descr="C:\Users\WCCUSD_User\AppData\Local\Microsoft\Windows\Temporary Internet Files\Content.IE5\0YAIXK31\MP90043310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352800"/>
            <a:ext cx="4229100" cy="2819400"/>
          </a:xfrm>
          <a:prstGeom prst="rect">
            <a:avLst/>
          </a:prstGeom>
          <a:noFill/>
        </p:spPr>
      </p:pic>
      <p:pic>
        <p:nvPicPr>
          <p:cNvPr id="2053" name="Picture 5" descr="C:\Users\WCCUSD_User\AppData\Local\Microsoft\Windows\Temporary Internet Files\Content.IE5\M2SGVGWE\MP900438552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1371600"/>
            <a:ext cx="2388116" cy="1792224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0"/>
            <a:ext cx="8183880" cy="1051560"/>
          </a:xfrm>
        </p:spPr>
        <p:txBody>
          <a:bodyPr/>
          <a:lstStyle/>
          <a:p>
            <a:pPr algn="ctr"/>
            <a:r>
              <a:rPr lang="en-US" dirty="0" smtClean="0"/>
              <a:t>The Best Kind of Persuader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18795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THEM ALL</a:t>
            </a:r>
          </a:p>
          <a:p>
            <a:pPr algn="ctr">
              <a:buNone/>
            </a:pPr>
            <a:endParaRPr lang="en-US" sz="3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ü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ETHOS to establish credibility</a:t>
            </a:r>
          </a:p>
          <a:p>
            <a:pPr algn="ctr">
              <a:buFont typeface="Wingdings" pitchFamily="2" charset="2"/>
              <a:buChar char="ü"/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ü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LOGOS to give good reasons</a:t>
            </a:r>
          </a:p>
          <a:p>
            <a:pPr algn="ctr">
              <a:buFont typeface="Wingdings" pitchFamily="2" charset="2"/>
              <a:buChar char="ü"/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ü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PATHOS to help the audience feel the same as you do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WCCUSD_User\AppData\Local\Microsoft\Windows\Temporary Internet Files\Content.IE5\CQD6SJIL\MM90017402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029200"/>
            <a:ext cx="1524000" cy="1649104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hlinkClick r:id="rId2"/>
              </a:rPr>
              <a:t>TeacherTube</a:t>
            </a:r>
            <a:r>
              <a:rPr lang="en-US" dirty="0" smtClean="0">
                <a:hlinkClick r:id="rId2"/>
              </a:rPr>
              <a:t> Videos - Persuasive Appeals Ethos Logos Pathos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190</Words>
  <Application>Microsoft Office PowerPoint</Application>
  <PresentationFormat>On-screen Show (4:3)</PresentationFormat>
  <Paragraphs>33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Persuasion</vt:lpstr>
      <vt:lpstr>Key Notes</vt:lpstr>
      <vt:lpstr>Appeal #1: Ethos</vt:lpstr>
      <vt:lpstr>Appeal #2: Logos</vt:lpstr>
      <vt:lpstr>Appeal #3: Pathos</vt:lpstr>
      <vt:lpstr>The Best Kind of Persuader</vt:lpstr>
      <vt:lpstr>TeacherTube Videos - Persuasive Appeals Ethos Logos Pathos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Persuasion</dc:title>
  <dc:creator>rvaughn</dc:creator>
  <cp:lastModifiedBy>rvaughn</cp:lastModifiedBy>
  <cp:revision>1</cp:revision>
  <dcterms:created xsi:type="dcterms:W3CDTF">2012-02-01T03:33:03Z</dcterms:created>
  <dcterms:modified xsi:type="dcterms:W3CDTF">2012-02-01T03:34:32Z</dcterms:modified>
</cp:coreProperties>
</file>