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3" r:id="rId2"/>
    <p:sldId id="256" r:id="rId3"/>
    <p:sldId id="257" r:id="rId4"/>
    <p:sldId id="258" r:id="rId5"/>
    <p:sldId id="259" r:id="rId6"/>
    <p:sldId id="261" r:id="rId7"/>
    <p:sldId id="262" r:id="rId8"/>
    <p:sldId id="272" r:id="rId9"/>
    <p:sldId id="270" r:id="rId10"/>
    <p:sldId id="271" r:id="rId11"/>
    <p:sldId id="265" r:id="rId12"/>
    <p:sldId id="266" r:id="rId13"/>
    <p:sldId id="267" r:id="rId14"/>
    <p:sldId id="269" r:id="rId15"/>
    <p:sldId id="268" r:id="rId16"/>
    <p:sldId id="26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888" y="5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8B47C99-2B44-4D07-8C16-A1F708A8D9E0}" type="datetimeFigureOut">
              <a:rPr lang="en-US" smtClean="0"/>
              <a:pPr/>
              <a:t>5/15/2012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2F80378-CA53-4030-8E89-E42586D974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B47C99-2B44-4D07-8C16-A1F708A8D9E0}" type="datetimeFigureOut">
              <a:rPr lang="en-US" smtClean="0"/>
              <a:pPr/>
              <a:t>5/15/2012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F80378-CA53-4030-8E89-E42586D974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B47C99-2B44-4D07-8C16-A1F708A8D9E0}" type="datetimeFigureOut">
              <a:rPr lang="en-US" smtClean="0"/>
              <a:pPr/>
              <a:t>5/15/2012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F80378-CA53-4030-8E89-E42586D974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B47C99-2B44-4D07-8C16-A1F708A8D9E0}" type="datetimeFigureOut">
              <a:rPr lang="en-US" smtClean="0"/>
              <a:pPr/>
              <a:t>5/15/2012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F80378-CA53-4030-8E89-E42586D974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B47C99-2B44-4D07-8C16-A1F708A8D9E0}" type="datetimeFigureOut">
              <a:rPr lang="en-US" smtClean="0"/>
              <a:pPr/>
              <a:t>5/15/2012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F80378-CA53-4030-8E89-E42586D974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B47C99-2B44-4D07-8C16-A1F708A8D9E0}" type="datetimeFigureOut">
              <a:rPr lang="en-US" smtClean="0"/>
              <a:pPr/>
              <a:t>5/15/2012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F80378-CA53-4030-8E89-E42586D974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B47C99-2B44-4D07-8C16-A1F708A8D9E0}" type="datetimeFigureOut">
              <a:rPr lang="en-US" smtClean="0"/>
              <a:pPr/>
              <a:t>5/15/2012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F80378-CA53-4030-8E89-E42586D974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B47C99-2B44-4D07-8C16-A1F708A8D9E0}" type="datetimeFigureOut">
              <a:rPr lang="en-US" smtClean="0"/>
              <a:pPr/>
              <a:t>5/15/2012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F80378-CA53-4030-8E89-E42586D974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B47C99-2B44-4D07-8C16-A1F708A8D9E0}" type="datetimeFigureOut">
              <a:rPr lang="en-US" smtClean="0"/>
              <a:pPr/>
              <a:t>5/15/2012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F80378-CA53-4030-8E89-E42586D974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8B47C99-2B44-4D07-8C16-A1F708A8D9E0}" type="datetimeFigureOut">
              <a:rPr lang="en-US" smtClean="0"/>
              <a:pPr/>
              <a:t>5/15/2012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F80378-CA53-4030-8E89-E42586D974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8B47C99-2B44-4D07-8C16-A1F708A8D9E0}" type="datetimeFigureOut">
              <a:rPr lang="en-US" smtClean="0"/>
              <a:pPr/>
              <a:t>5/15/2012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2F80378-CA53-4030-8E89-E42586D974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8B47C99-2B44-4D07-8C16-A1F708A8D9E0}" type="datetimeFigureOut">
              <a:rPr lang="en-US" smtClean="0"/>
              <a:pPr/>
              <a:t>5/15/2012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2F80378-CA53-4030-8E89-E42586D974A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elium.com/items/1031142-what-were-the-most-exciting-moments-of-the-2007-nba-finals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1.wav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Autofit/>
          </a:bodyPr>
          <a:lstStyle/>
          <a:p>
            <a:r>
              <a:rPr lang="en-US" sz="2800" dirty="0" smtClean="0"/>
              <a:t>Support all statements and claims with anecdotes, descriptions, facts and statistics, and specific </a:t>
            </a:r>
            <a:r>
              <a:rPr lang="en-US" sz="2800" dirty="0" smtClean="0"/>
              <a:t>examples</a:t>
            </a:r>
            <a:r>
              <a:rPr lang="en-US" sz="2800" dirty="0" smtClean="0"/>
              <a:t> </a:t>
            </a:r>
            <a:r>
              <a:rPr lang="en-US" sz="2800" dirty="0" smtClean="0"/>
              <a:t>by following the formula that uses evidence in a paper.</a:t>
            </a:r>
          </a:p>
          <a:p>
            <a:endParaRPr lang="en-US" sz="2800" dirty="0" smtClean="0"/>
          </a:p>
          <a:p>
            <a:r>
              <a:rPr lang="en-US" sz="2800" dirty="0" smtClean="0"/>
              <a:t>Give credit for both quoted and paraphrased information in a bibliography by using a consistent and sanctioned format and methodology for </a:t>
            </a:r>
            <a:r>
              <a:rPr lang="en-US" sz="2800" dirty="0" smtClean="0"/>
              <a:t>citations</a:t>
            </a:r>
            <a:r>
              <a:rPr lang="en-US" sz="2800" dirty="0" smtClean="0"/>
              <a:t> </a:t>
            </a:r>
            <a:r>
              <a:rPr lang="en-US" sz="2800" dirty="0" smtClean="0"/>
              <a:t>by looking at examples of citations.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dirty="0" smtClean="0"/>
              <a:t>Students will be able to: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2"/>
          </p:nvPr>
        </p:nvSpPr>
        <p:spPr>
          <a:xfrm>
            <a:off x="0" y="0"/>
            <a:ext cx="2971800" cy="6858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                </a:t>
            </a:r>
          </a:p>
          <a:p>
            <a:pPr>
              <a:buNone/>
            </a:pPr>
            <a:r>
              <a:rPr lang="en-US" sz="2800" dirty="0" smtClean="0">
                <a:solidFill>
                  <a:srgbClr val="00B050"/>
                </a:solidFill>
              </a:rPr>
              <a:t>1</a:t>
            </a:r>
            <a:r>
              <a:rPr lang="en-US" sz="2800" baseline="30000" dirty="0" smtClean="0">
                <a:solidFill>
                  <a:srgbClr val="00B050"/>
                </a:solidFill>
              </a:rPr>
              <a:t>st</a:t>
            </a:r>
            <a:r>
              <a:rPr lang="en-US" sz="2800" dirty="0" smtClean="0">
                <a:solidFill>
                  <a:srgbClr val="00B050"/>
                </a:solidFill>
              </a:rPr>
              <a:t> State the Claim:</a:t>
            </a:r>
          </a:p>
          <a:p>
            <a:pPr>
              <a:buNone/>
            </a:pPr>
            <a:endParaRPr lang="en-US" sz="28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endParaRPr lang="en-US" sz="2800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en-US" sz="2800" dirty="0" smtClean="0">
                <a:solidFill>
                  <a:srgbClr val="7030A0"/>
                </a:solidFill>
              </a:rPr>
              <a:t>2</a:t>
            </a:r>
            <a:r>
              <a:rPr lang="en-US" sz="2800" baseline="30000" dirty="0" smtClean="0">
                <a:solidFill>
                  <a:srgbClr val="7030A0"/>
                </a:solidFill>
              </a:rPr>
              <a:t>nd</a:t>
            </a:r>
            <a:r>
              <a:rPr lang="en-US" sz="2800" dirty="0" smtClean="0">
                <a:solidFill>
                  <a:srgbClr val="7030A0"/>
                </a:solidFill>
              </a:rPr>
              <a:t> Give Evidence:</a:t>
            </a:r>
          </a:p>
          <a:p>
            <a:pPr>
              <a:buNone/>
            </a:pPr>
            <a:endParaRPr lang="en-US" sz="28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None/>
            </a:pPr>
            <a:endParaRPr lang="en-US" sz="2800" dirty="0" smtClean="0">
              <a:solidFill>
                <a:schemeClr val="bg2">
                  <a:lumMod val="25000"/>
                </a:schemeClr>
              </a:solidFill>
            </a:endParaRPr>
          </a:p>
          <a:p>
            <a:pPr>
              <a:buNone/>
            </a:pPr>
            <a:endParaRPr lang="en-US" sz="2800" dirty="0" smtClean="0">
              <a:solidFill>
                <a:schemeClr val="bg2">
                  <a:lumMod val="25000"/>
                </a:schemeClr>
              </a:solidFill>
            </a:endParaRPr>
          </a:p>
          <a:p>
            <a:pPr>
              <a:buNone/>
            </a:pPr>
            <a:r>
              <a:rPr lang="en-US" sz="2800" dirty="0" smtClean="0">
                <a:solidFill>
                  <a:srgbClr val="00B0F0"/>
                </a:solidFill>
              </a:rPr>
              <a:t>3</a:t>
            </a:r>
            <a:r>
              <a:rPr lang="en-US" sz="2800" baseline="30000" dirty="0" smtClean="0">
                <a:solidFill>
                  <a:srgbClr val="00B0F0"/>
                </a:solidFill>
              </a:rPr>
              <a:t>rd</a:t>
            </a:r>
            <a:r>
              <a:rPr lang="en-US" sz="2800" dirty="0" smtClean="0">
                <a:solidFill>
                  <a:srgbClr val="00B0F0"/>
                </a:solidFill>
              </a:rPr>
              <a:t> Comment on the evidence to show how it supports the claim: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819400" y="228600"/>
            <a:ext cx="6324599" cy="64008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           </a:t>
            </a:r>
            <a:r>
              <a:rPr lang="en-US" dirty="0" smtClean="0">
                <a:solidFill>
                  <a:srgbClr val="00B050"/>
                </a:solidFill>
              </a:rPr>
              <a:t>Today, Americans are too self-centered. Even our families don't matter as much anymore as they once did. Other people and activities take precedence, </a:t>
            </a:r>
          </a:p>
          <a:p>
            <a:pPr>
              <a:buNone/>
            </a:pPr>
            <a:endParaRPr lang="en-US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None/>
            </a:pPr>
            <a:endParaRPr lang="en-US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   </a:t>
            </a:r>
            <a:r>
              <a:rPr lang="en-US" u="sng" dirty="0" smtClean="0">
                <a:solidFill>
                  <a:srgbClr val="7030A0"/>
                </a:solidFill>
              </a:rPr>
              <a:t>as James </a:t>
            </a:r>
            <a:r>
              <a:rPr lang="en-US" u="sng" dirty="0" err="1" smtClean="0">
                <a:solidFill>
                  <a:srgbClr val="7030A0"/>
                </a:solidFill>
              </a:rPr>
              <a:t>Gleick</a:t>
            </a:r>
            <a:r>
              <a:rPr lang="en-US" u="sng" dirty="0" smtClean="0">
                <a:solidFill>
                  <a:srgbClr val="7030A0"/>
                </a:solidFill>
              </a:rPr>
              <a:t> says in his book, </a:t>
            </a:r>
            <a:r>
              <a:rPr lang="en-US" i="1" u="sng" dirty="0" smtClean="0">
                <a:solidFill>
                  <a:srgbClr val="7030A0"/>
                </a:solidFill>
              </a:rPr>
              <a:t>Faster</a:t>
            </a:r>
            <a:r>
              <a:rPr lang="en-US" u="sng" dirty="0" smtClean="0">
                <a:solidFill>
                  <a:srgbClr val="7030A0"/>
                </a:solidFill>
              </a:rPr>
              <a:t>. </a:t>
            </a:r>
            <a:r>
              <a:rPr lang="en-US" dirty="0" smtClean="0">
                <a:solidFill>
                  <a:srgbClr val="7030A0"/>
                </a:solidFill>
              </a:rPr>
              <a:t>"We are consumers-on-the-run . . . the very notion of the family meal as a sit-down occasion is vanishing. Adults and children alike eat . . . on the way to their next activity" (148). </a:t>
            </a:r>
          </a:p>
          <a:p>
            <a:pPr>
              <a:buNone/>
            </a:pPr>
            <a:endParaRPr lang="en-US" dirty="0" smtClean="0">
              <a:solidFill>
                <a:schemeClr val="bg2">
                  <a:lumMod val="25000"/>
                </a:schemeClr>
              </a:solidFill>
            </a:endParaRPr>
          </a:p>
          <a:p>
            <a:pPr>
              <a:buNone/>
            </a:pPr>
            <a:endParaRPr lang="en-US" dirty="0" smtClean="0">
              <a:solidFill>
                <a:schemeClr val="bg2">
                  <a:lumMod val="25000"/>
                </a:schemeClr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00B0F0"/>
                </a:solidFill>
              </a:rPr>
              <a:t>   </a:t>
            </a:r>
            <a:r>
              <a:rPr lang="en-US" sz="2500" dirty="0" smtClean="0">
                <a:solidFill>
                  <a:srgbClr val="00B0F0"/>
                </a:solidFill>
              </a:rPr>
              <a:t>Sit-down meals are a time to share and connect with others; however, that connection has become less valued, as families begin to prize individual activities over shared time, promoting self-centeredness over group identity. </a:t>
            </a:r>
          </a:p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0"/>
            <a:ext cx="7772400" cy="313128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Remember: </a:t>
            </a:r>
            <a:br>
              <a:rPr lang="en-US" dirty="0" smtClean="0"/>
            </a:br>
            <a:r>
              <a:rPr lang="en-US" dirty="0" smtClean="0"/>
              <a:t> The 3</a:t>
            </a:r>
            <a:r>
              <a:rPr lang="en-US" baseline="30000" dirty="0" smtClean="0"/>
              <a:t>rd</a:t>
            </a:r>
            <a:r>
              <a:rPr lang="en-US" dirty="0" smtClean="0"/>
              <a:t> part </a:t>
            </a:r>
            <a:r>
              <a:rPr lang="en-US" u="sng" dirty="0" smtClean="0"/>
              <a:t>must</a:t>
            </a:r>
            <a:r>
              <a:rPr lang="en-US" dirty="0" smtClean="0"/>
              <a:t> explain or summarize the evidence you just gave.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495800"/>
            <a:ext cx="4572000" cy="1454888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6145" name="Picture 1" descr="C:\Users\WCCUSD_User\AppData\Local\Microsoft\Windows\Temporary Internet Files\Content.IE5\H1CYIECW\MC90015169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381000"/>
            <a:ext cx="1823314" cy="16952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2"/>
          </p:nvPr>
        </p:nvSpPr>
        <p:spPr>
          <a:xfrm>
            <a:off x="0" y="0"/>
            <a:ext cx="2971800" cy="6858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                </a:t>
            </a:r>
          </a:p>
          <a:p>
            <a:pPr>
              <a:buNone/>
            </a:pPr>
            <a:r>
              <a:rPr lang="en-US" sz="2800" dirty="0" smtClean="0">
                <a:solidFill>
                  <a:srgbClr val="00B050"/>
                </a:solidFill>
              </a:rPr>
              <a:t>1</a:t>
            </a:r>
            <a:r>
              <a:rPr lang="en-US" sz="2800" baseline="30000" dirty="0" smtClean="0">
                <a:solidFill>
                  <a:srgbClr val="00B050"/>
                </a:solidFill>
              </a:rPr>
              <a:t>st</a:t>
            </a:r>
            <a:r>
              <a:rPr lang="en-US" sz="2800" dirty="0" smtClean="0">
                <a:solidFill>
                  <a:srgbClr val="00B050"/>
                </a:solidFill>
              </a:rPr>
              <a:t> State the Claim:</a:t>
            </a:r>
          </a:p>
          <a:p>
            <a:pPr>
              <a:buNone/>
            </a:pPr>
            <a:endParaRPr lang="en-US" sz="28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endParaRPr lang="en-US" sz="2800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en-US" sz="2800" dirty="0" smtClean="0">
                <a:solidFill>
                  <a:srgbClr val="7030A0"/>
                </a:solidFill>
              </a:rPr>
              <a:t>2</a:t>
            </a:r>
            <a:r>
              <a:rPr lang="en-US" sz="2800" baseline="30000" dirty="0" smtClean="0">
                <a:solidFill>
                  <a:srgbClr val="7030A0"/>
                </a:solidFill>
              </a:rPr>
              <a:t>nd</a:t>
            </a:r>
            <a:r>
              <a:rPr lang="en-US" sz="2800" dirty="0" smtClean="0">
                <a:solidFill>
                  <a:srgbClr val="7030A0"/>
                </a:solidFill>
              </a:rPr>
              <a:t> Give Evidence:</a:t>
            </a:r>
          </a:p>
          <a:p>
            <a:pPr>
              <a:buNone/>
            </a:pPr>
            <a:endParaRPr lang="en-US" sz="28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None/>
            </a:pPr>
            <a:endParaRPr lang="en-US" sz="2800" dirty="0" smtClean="0">
              <a:solidFill>
                <a:schemeClr val="bg2">
                  <a:lumMod val="25000"/>
                </a:schemeClr>
              </a:solidFill>
            </a:endParaRPr>
          </a:p>
          <a:p>
            <a:pPr>
              <a:buNone/>
            </a:pPr>
            <a:endParaRPr lang="en-US" sz="2800" dirty="0" smtClean="0">
              <a:solidFill>
                <a:schemeClr val="bg2">
                  <a:lumMod val="25000"/>
                </a:schemeClr>
              </a:solidFill>
            </a:endParaRPr>
          </a:p>
          <a:p>
            <a:pPr>
              <a:buNone/>
            </a:pPr>
            <a:r>
              <a:rPr lang="en-US" sz="2800" dirty="0" smtClean="0">
                <a:solidFill>
                  <a:srgbClr val="00B0F0"/>
                </a:solidFill>
              </a:rPr>
              <a:t>3</a:t>
            </a:r>
            <a:r>
              <a:rPr lang="en-US" sz="2800" baseline="30000" dirty="0" smtClean="0">
                <a:solidFill>
                  <a:srgbClr val="00B0F0"/>
                </a:solidFill>
              </a:rPr>
              <a:t>rd</a:t>
            </a:r>
            <a:r>
              <a:rPr lang="en-US" sz="2800" dirty="0" smtClean="0">
                <a:solidFill>
                  <a:srgbClr val="00B0F0"/>
                </a:solidFill>
              </a:rPr>
              <a:t> Comment on the evidence to show how it supports the claim: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819400" y="228600"/>
            <a:ext cx="6324599" cy="6400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solidFill>
                  <a:srgbClr val="00B050"/>
                </a:solidFill>
              </a:rPr>
              <a:t>            Gough Island has become the stage for one of nature's great horror shows.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None/>
            </a:pPr>
            <a:endParaRPr lang="en-US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US" dirty="0" smtClean="0"/>
              <a:t>   </a:t>
            </a:r>
            <a:r>
              <a:rPr lang="en-US" dirty="0" smtClean="0">
                <a:solidFill>
                  <a:srgbClr val="7030A0"/>
                </a:solidFill>
              </a:rPr>
              <a:t>Mice stowed away on the whaling boats jumped ship and have since multiplied to 700,000 or more on an island of about 25 square miles (Baldwin, 234).</a:t>
            </a:r>
          </a:p>
          <a:p>
            <a:pPr>
              <a:buNone/>
            </a:pPr>
            <a:endParaRPr lang="en-US" dirty="0" smtClean="0">
              <a:solidFill>
                <a:schemeClr val="bg2">
                  <a:lumMod val="25000"/>
                </a:schemeClr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00B0F0"/>
                </a:solidFill>
              </a:rPr>
              <a:t>   </a:t>
            </a:r>
            <a:endParaRPr lang="en-US" dirty="0" smtClean="0">
              <a:solidFill>
                <a:srgbClr val="00B0F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900" decel="100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19400" y="1219200"/>
            <a:ext cx="6324600" cy="5257800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 smtClean="0"/>
              <a:t>1</a:t>
            </a:r>
            <a:r>
              <a:rPr lang="en-US" sz="3200" baseline="30000" dirty="0" smtClean="0"/>
              <a:t>st</a:t>
            </a:r>
            <a:r>
              <a:rPr lang="en-US" sz="3200" dirty="0" smtClean="0"/>
              <a:t>: You will be given a claim.</a:t>
            </a:r>
          </a:p>
          <a:p>
            <a:endParaRPr lang="en-US" sz="3200" dirty="0" smtClean="0"/>
          </a:p>
          <a:p>
            <a:r>
              <a:rPr lang="en-US" sz="3200" dirty="0" smtClean="0"/>
              <a:t>2</a:t>
            </a:r>
            <a:r>
              <a:rPr lang="en-US" sz="3200" baseline="30000" dirty="0" smtClean="0"/>
              <a:t>nd</a:t>
            </a:r>
            <a:r>
              <a:rPr lang="en-US" sz="3200" dirty="0" smtClean="0"/>
              <a:t>: You will choose one piece of evidence to write with this claim.</a:t>
            </a:r>
          </a:p>
          <a:p>
            <a:endParaRPr lang="en-US" sz="3200" dirty="0" smtClean="0"/>
          </a:p>
          <a:p>
            <a:r>
              <a:rPr lang="en-US" sz="3200" dirty="0" smtClean="0"/>
              <a:t>3</a:t>
            </a:r>
            <a:r>
              <a:rPr lang="en-US" sz="3200" baseline="30000" dirty="0" smtClean="0"/>
              <a:t>rd</a:t>
            </a:r>
            <a:r>
              <a:rPr lang="en-US" sz="3200" dirty="0" smtClean="0"/>
              <a:t>: You will write a comment that explains or summarizes your evidence. Make sure it relates a connection between the evidence and your claim.</a:t>
            </a:r>
            <a:endParaRPr 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Your Turn!</a:t>
            </a:r>
            <a:endParaRPr lang="en-US" sz="5400" dirty="0"/>
          </a:p>
        </p:txBody>
      </p:sp>
      <p:pic>
        <p:nvPicPr>
          <p:cNvPr id="1028" name="Picture 4" descr="C:\Users\WCCUSD_User\AppData\Local\Microsoft\Windows\Temporary Internet Files\Content.IE5\0YAIXK31\MC900231635[1].wmf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81200"/>
            <a:ext cx="3347142" cy="23791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 tmFilter="0, 0; .2, .5; .8, .5; 1, 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250" autoRev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609600"/>
            <a:ext cx="7772400" cy="1829761"/>
          </a:xfrm>
        </p:spPr>
        <p:txBody>
          <a:bodyPr>
            <a:normAutofit/>
          </a:bodyPr>
          <a:lstStyle/>
          <a:p>
            <a:r>
              <a:rPr lang="en-US" sz="5400" dirty="0" smtClean="0"/>
              <a:t>The Claim: </a:t>
            </a:r>
            <a:br>
              <a:rPr lang="en-US" sz="5400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133600"/>
            <a:ext cx="7772400" cy="2677711"/>
          </a:xfrm>
        </p:spPr>
        <p:txBody>
          <a:bodyPr>
            <a:normAutofit/>
          </a:bodyPr>
          <a:lstStyle/>
          <a:p>
            <a:r>
              <a:rPr lang="en-US" sz="4000" dirty="0" err="1" smtClean="0"/>
              <a:t>Lebron</a:t>
            </a:r>
            <a:r>
              <a:rPr lang="en-US" sz="4000" dirty="0" smtClean="0"/>
              <a:t> James is a valuable player in the NBA.</a:t>
            </a:r>
            <a:endParaRPr lang="en-US" sz="4000" dirty="0"/>
          </a:p>
        </p:txBody>
      </p:sp>
      <p:pic>
        <p:nvPicPr>
          <p:cNvPr id="3074" name="Picture 2" descr="http://ts1.mm.bing.net/images/thumbnail.aspx?q=5064454191317964&amp;id=554db9d5c9e614c63aefd99c21f0ea4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2722523"/>
            <a:ext cx="2743200" cy="413547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914400"/>
            <a:ext cx="8686800" cy="5943600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1) </a:t>
            </a:r>
            <a:r>
              <a:rPr lang="en-US" sz="2800" dirty="0" err="1" smtClean="0"/>
              <a:t>Lebron</a:t>
            </a:r>
            <a:r>
              <a:rPr lang="en-US" sz="2800" dirty="0" smtClean="0"/>
              <a:t> James averages 29 points, 7 rebounds, and 7 assists per game. (Fact)</a:t>
            </a:r>
          </a:p>
          <a:p>
            <a:endParaRPr lang="en-US" sz="2800" dirty="0" smtClean="0"/>
          </a:p>
          <a:p>
            <a:r>
              <a:rPr lang="en-US" sz="2800" dirty="0" smtClean="0"/>
              <a:t>2) NBA expert and ESPN.com columnist Bill Simmons asserts </a:t>
            </a:r>
            <a:r>
              <a:rPr lang="en-US" sz="2800" dirty="0" err="1" smtClean="0"/>
              <a:t>Lebron</a:t>
            </a:r>
            <a:r>
              <a:rPr lang="en-US" sz="2800" dirty="0" smtClean="0"/>
              <a:t> James has no ceiling. (Authoritative Opinion)</a:t>
            </a:r>
          </a:p>
          <a:p>
            <a:endParaRPr lang="en-US" sz="2800" dirty="0" smtClean="0"/>
          </a:p>
          <a:p>
            <a:r>
              <a:rPr lang="en-US" sz="2800" dirty="0" smtClean="0"/>
              <a:t>3)</a:t>
            </a:r>
            <a:r>
              <a:rPr lang="en-US" dirty="0" smtClean="0"/>
              <a:t>Cavalier fans spewed venomous insults toward Brazilian power forward Anderson </a:t>
            </a:r>
            <a:r>
              <a:rPr lang="en-US" dirty="0" err="1" smtClean="0"/>
              <a:t>Varajao</a:t>
            </a:r>
            <a:r>
              <a:rPr lang="en-US" dirty="0" smtClean="0"/>
              <a:t> for an </a:t>
            </a:r>
            <a:r>
              <a:rPr lang="en-US" dirty="0" smtClean="0">
                <a:hlinkClick r:id="rId2"/>
              </a:rPr>
              <a:t>ill advised shot</a:t>
            </a:r>
            <a:r>
              <a:rPr lang="en-US" dirty="0" smtClean="0"/>
              <a:t> at the end of game six. </a:t>
            </a:r>
            <a:r>
              <a:rPr lang="en-US" dirty="0" err="1" smtClean="0"/>
              <a:t>Lebron's</a:t>
            </a:r>
            <a:r>
              <a:rPr lang="en-US" dirty="0" smtClean="0"/>
              <a:t> defense of </a:t>
            </a:r>
            <a:r>
              <a:rPr lang="en-US" dirty="0" err="1" smtClean="0"/>
              <a:t>Varajao</a:t>
            </a:r>
            <a:r>
              <a:rPr lang="en-US" dirty="0" smtClean="0"/>
              <a:t> calmed the fanatics. (Anecdote)</a:t>
            </a:r>
          </a:p>
          <a:p>
            <a:endParaRPr lang="en-US" dirty="0" smtClean="0"/>
          </a:p>
          <a:p>
            <a:r>
              <a:rPr lang="en-US" dirty="0" smtClean="0"/>
              <a:t>4)</a:t>
            </a:r>
            <a:r>
              <a:rPr lang="en-US" dirty="0" err="1" smtClean="0"/>
              <a:t>Lebron</a:t>
            </a:r>
            <a:r>
              <a:rPr lang="en-US" dirty="0" smtClean="0"/>
              <a:t> James rebounded the ball, dribbled from one end of the floor to another, and dunked over two players while being fouled by the third. (clarifying example)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Autofit/>
          </a:bodyPr>
          <a:lstStyle/>
          <a:p>
            <a:r>
              <a:rPr lang="en-US" sz="3200" dirty="0" smtClean="0"/>
              <a:t>List of Evidence: (Choose One!)</a:t>
            </a:r>
            <a:br>
              <a:rPr lang="en-US" sz="3200" dirty="0" smtClean="0"/>
            </a:b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>
            <a:normAutofit fontScale="90000"/>
          </a:bodyPr>
          <a:lstStyle/>
          <a:p>
            <a:r>
              <a:rPr lang="en-US" sz="3100" dirty="0" smtClean="0"/>
              <a:t>Sources:</a:t>
            </a:r>
            <a:br>
              <a:rPr lang="en-US" sz="3100" dirty="0" smtClean="0"/>
            </a:br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3100" dirty="0" err="1" smtClean="0"/>
              <a:t>Lorcher</a:t>
            </a:r>
            <a:r>
              <a:rPr lang="en-US" sz="3100" dirty="0" smtClean="0"/>
              <a:t>, Trent. “Lesson Plan: Using Evidence and Supporting Details in Writing”. </a:t>
            </a:r>
            <a:r>
              <a:rPr lang="en-US" sz="3100" i="1" dirty="0" smtClean="0"/>
              <a:t>Bright Hub Education.</a:t>
            </a:r>
            <a:r>
              <a:rPr lang="en-US" sz="3100" dirty="0" smtClean="0"/>
              <a:t> 29 Nov. 2011. Web. 11 May 2012. &lt;http://www.brighthubeducation.com/high-school-english-lessons/22356-supporting-details--and-evidence-in-writing/&gt;</a:t>
            </a:r>
            <a:br>
              <a:rPr lang="en-US" sz="3100" dirty="0" smtClean="0"/>
            </a:br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3100" dirty="0" smtClean="0"/>
              <a:t>Writing Tutorial Services. Indiana University. 11 October 2010. Web. 11 May 2012. </a:t>
            </a:r>
            <a:br>
              <a:rPr lang="en-US" sz="3100" dirty="0" smtClean="0"/>
            </a:br>
            <a:r>
              <a:rPr lang="en-US" sz="3100" dirty="0" smtClean="0"/>
              <a:t>&lt;http://www.indiana.edu/~wts/pamphlets/using_evidence.shtml&gt;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Incorporating Evidence in Your Writing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How to use sources in your paper.</a:t>
            </a:r>
            <a:endParaRPr lang="en-US" dirty="0"/>
          </a:p>
        </p:txBody>
      </p:sp>
      <p:pic>
        <p:nvPicPr>
          <p:cNvPr id="2053" name="Picture 5" descr="C:\Users\WCCUSD_User\AppData\Local\Microsoft\Windows\Temporary Internet Files\Content.IE5\H1CYIECW\MM900178141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4267200"/>
            <a:ext cx="2514600" cy="2766060"/>
          </a:xfrm>
          <a:prstGeom prst="rect">
            <a:avLst/>
          </a:prstGeom>
          <a:noFill/>
        </p:spPr>
      </p:pic>
      <p:pic>
        <p:nvPicPr>
          <p:cNvPr id="7" name="MS900074924[1].wav">
            <a:hlinkClick r:id="" action="ppaction://media"/>
          </p:cNvPr>
          <p:cNvPicPr>
            <a:picLocks noRot="1" noChangeAspect="1"/>
          </p:cNvPicPr>
          <p:nvPr>
            <a:wavAudioFile r:embed="rId1" name="MS900074924[1].wav"/>
          </p:nvPr>
        </p:nvPicPr>
        <p:blipFill>
          <a:blip r:embed="rId4" cstate="print"/>
          <a:stretch>
            <a:fillRect/>
          </a:stretch>
        </p:blipFill>
        <p:spPr>
          <a:xfrm>
            <a:off x="4449763" y="3306763"/>
            <a:ext cx="244475" cy="2444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847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Evidence consists of facts, expert opinions, quotable comments, clarifying examples, anecdotes, or illustrations that support your thesis statement. 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Aka supporting details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Aka textual evidence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evidence?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838200"/>
            <a:ext cx="8458200" cy="5791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1) </a:t>
            </a:r>
            <a:r>
              <a:rPr lang="en-US" b="1" dirty="0" smtClean="0"/>
              <a:t>Facts</a:t>
            </a:r>
          </a:p>
          <a:p>
            <a:endParaRPr lang="en-US" dirty="0" smtClean="0"/>
          </a:p>
          <a:p>
            <a:r>
              <a:rPr lang="en-US" dirty="0" smtClean="0"/>
              <a:t>2) </a:t>
            </a:r>
            <a:r>
              <a:rPr lang="en-US" b="1" dirty="0" smtClean="0"/>
              <a:t>Authoritative Opinions</a:t>
            </a:r>
            <a:r>
              <a:rPr lang="en-US" dirty="0" smtClean="0"/>
              <a:t>: Experts opinion may also serve as an authoritative opinion if it is supported by facts.</a:t>
            </a:r>
          </a:p>
          <a:p>
            <a:endParaRPr lang="en-US" dirty="0" smtClean="0"/>
          </a:p>
          <a:p>
            <a:r>
              <a:rPr lang="en-US" dirty="0" smtClean="0"/>
              <a:t>3) </a:t>
            </a:r>
            <a:r>
              <a:rPr lang="en-US" b="1" dirty="0" smtClean="0"/>
              <a:t>Quotable Comments</a:t>
            </a:r>
            <a:r>
              <a:rPr lang="en-US" dirty="0" smtClean="0"/>
              <a:t>: notable quotes </a:t>
            </a:r>
          </a:p>
          <a:p>
            <a:endParaRPr lang="en-US" dirty="0" smtClean="0"/>
          </a:p>
          <a:p>
            <a:r>
              <a:rPr lang="en-US" dirty="0" smtClean="0"/>
              <a:t>4) </a:t>
            </a:r>
            <a:r>
              <a:rPr lang="en-US" b="1" dirty="0" smtClean="0"/>
              <a:t>Anecdotes</a:t>
            </a:r>
            <a:r>
              <a:rPr lang="en-US" dirty="0" smtClean="0"/>
              <a:t>: humorous experiences that illustrate your point. </a:t>
            </a:r>
          </a:p>
          <a:p>
            <a:endParaRPr lang="en-US" dirty="0" smtClean="0"/>
          </a:p>
          <a:p>
            <a:r>
              <a:rPr lang="en-US" dirty="0" smtClean="0"/>
              <a:t>5) </a:t>
            </a:r>
            <a:r>
              <a:rPr lang="en-US" b="1" dirty="0" smtClean="0"/>
              <a:t>Clarifying Examples</a:t>
            </a:r>
            <a:r>
              <a:rPr lang="en-US" dirty="0" smtClean="0"/>
              <a:t>: Examples that clarify your points and support your thesis statement make great evidence.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Types of Evidence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Follow this pattern:</a:t>
            </a:r>
          </a:p>
          <a:p>
            <a:pPr>
              <a:buNone/>
            </a:pPr>
            <a:endParaRPr lang="en-US" dirty="0" smtClean="0"/>
          </a:p>
          <a:p>
            <a:pPr lvl="0"/>
            <a:r>
              <a:rPr lang="en-US" sz="3600" dirty="0" smtClean="0">
                <a:solidFill>
                  <a:srgbClr val="00B050"/>
                </a:solidFill>
              </a:rPr>
              <a:t>State your claim.</a:t>
            </a:r>
          </a:p>
          <a:p>
            <a:pPr lvl="0"/>
            <a:endParaRPr lang="en-US" sz="3600" dirty="0" smtClean="0"/>
          </a:p>
          <a:p>
            <a:pPr lvl="0"/>
            <a:r>
              <a:rPr lang="en-US" sz="3600" dirty="0" smtClean="0">
                <a:solidFill>
                  <a:srgbClr val="7030A0"/>
                </a:solidFill>
              </a:rPr>
              <a:t>Give your evidence, remembering to relate it to the claim.</a:t>
            </a:r>
          </a:p>
          <a:p>
            <a:pPr lvl="0"/>
            <a:endParaRPr lang="en-US" sz="3600" dirty="0" smtClean="0"/>
          </a:p>
          <a:p>
            <a:pPr lvl="0"/>
            <a:r>
              <a:rPr lang="en-US" sz="3600" dirty="0" smtClean="0">
                <a:solidFill>
                  <a:srgbClr val="00B0F0"/>
                </a:solidFill>
              </a:rPr>
              <a:t>Comment on the evidence to show how it supports the claim.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it work?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0" y="228600"/>
            <a:ext cx="8229600" cy="6172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                </a:t>
            </a:r>
            <a:r>
              <a:rPr lang="en-US" sz="2800" dirty="0" smtClean="0">
                <a:solidFill>
                  <a:srgbClr val="00B050"/>
                </a:solidFill>
              </a:rPr>
              <a:t>Today, Americans are too self-centered. Even our families don't matter as much anymore as they once did. Other people and activities take precedence. </a:t>
            </a:r>
            <a:r>
              <a:rPr lang="en-US" sz="2800" dirty="0" smtClean="0">
                <a:solidFill>
                  <a:srgbClr val="7030A0"/>
                </a:solidFill>
              </a:rPr>
              <a:t>In fact, the evidence shows that most American families no longer eat together, preferring instead to eat on the go while rushing to the next appointment (</a:t>
            </a:r>
            <a:r>
              <a:rPr lang="en-US" sz="2800" dirty="0" err="1" smtClean="0">
                <a:solidFill>
                  <a:srgbClr val="7030A0"/>
                </a:solidFill>
              </a:rPr>
              <a:t>Gleick</a:t>
            </a:r>
            <a:r>
              <a:rPr lang="en-US" sz="2800" dirty="0" smtClean="0">
                <a:solidFill>
                  <a:srgbClr val="7030A0"/>
                </a:solidFill>
              </a:rPr>
              <a:t> 148).</a:t>
            </a:r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2800" dirty="0" smtClean="0">
                <a:solidFill>
                  <a:srgbClr val="00B0F0"/>
                </a:solidFill>
              </a:rPr>
              <a:t>Sit-down meals are a time to share and connect with others; however, that connection has become less valued, as families begin to prize individual activities over shared time, promoting self-centeredness over group identity. </a:t>
            </a: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28600" y="934921"/>
            <a:ext cx="1015663" cy="2944076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sz="54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</a:t>
            </a:r>
            <a:endParaRPr lang="en-US" sz="5400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2"/>
          </p:nvPr>
        </p:nvSpPr>
        <p:spPr>
          <a:xfrm>
            <a:off x="0" y="0"/>
            <a:ext cx="2971800" cy="6858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                </a:t>
            </a:r>
          </a:p>
          <a:p>
            <a:pPr>
              <a:buNone/>
            </a:pPr>
            <a:r>
              <a:rPr lang="en-US" sz="2800" dirty="0" smtClean="0">
                <a:solidFill>
                  <a:srgbClr val="00B050"/>
                </a:solidFill>
              </a:rPr>
              <a:t>1</a:t>
            </a:r>
            <a:r>
              <a:rPr lang="en-US" sz="2800" baseline="30000" dirty="0" smtClean="0">
                <a:solidFill>
                  <a:srgbClr val="00B050"/>
                </a:solidFill>
              </a:rPr>
              <a:t>st</a:t>
            </a:r>
            <a:r>
              <a:rPr lang="en-US" sz="2800" dirty="0" smtClean="0">
                <a:solidFill>
                  <a:srgbClr val="00B050"/>
                </a:solidFill>
              </a:rPr>
              <a:t> State the Claim:</a:t>
            </a:r>
          </a:p>
          <a:p>
            <a:pPr>
              <a:buNone/>
            </a:pPr>
            <a:endParaRPr lang="en-US" sz="28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endParaRPr lang="en-US" sz="2800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en-US" sz="2800" dirty="0" smtClean="0">
                <a:solidFill>
                  <a:srgbClr val="7030A0"/>
                </a:solidFill>
              </a:rPr>
              <a:t>2</a:t>
            </a:r>
            <a:r>
              <a:rPr lang="en-US" sz="2800" baseline="30000" dirty="0" smtClean="0">
                <a:solidFill>
                  <a:srgbClr val="7030A0"/>
                </a:solidFill>
              </a:rPr>
              <a:t>nd</a:t>
            </a:r>
            <a:r>
              <a:rPr lang="en-US" sz="2800" dirty="0" smtClean="0">
                <a:solidFill>
                  <a:srgbClr val="7030A0"/>
                </a:solidFill>
              </a:rPr>
              <a:t> Give Evidence:</a:t>
            </a:r>
          </a:p>
          <a:p>
            <a:pPr>
              <a:buNone/>
            </a:pPr>
            <a:endParaRPr lang="en-US" sz="28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None/>
            </a:pPr>
            <a:endParaRPr lang="en-US" sz="2800" dirty="0" smtClean="0">
              <a:solidFill>
                <a:schemeClr val="bg2">
                  <a:lumMod val="25000"/>
                </a:schemeClr>
              </a:solidFill>
            </a:endParaRPr>
          </a:p>
          <a:p>
            <a:pPr>
              <a:buNone/>
            </a:pPr>
            <a:endParaRPr lang="en-US" sz="2800" dirty="0" smtClean="0">
              <a:solidFill>
                <a:schemeClr val="bg2">
                  <a:lumMod val="25000"/>
                </a:schemeClr>
              </a:solidFill>
            </a:endParaRPr>
          </a:p>
          <a:p>
            <a:pPr>
              <a:buNone/>
            </a:pPr>
            <a:r>
              <a:rPr lang="en-US" sz="2800" dirty="0" smtClean="0">
                <a:solidFill>
                  <a:srgbClr val="00B0F0"/>
                </a:solidFill>
              </a:rPr>
              <a:t>3</a:t>
            </a:r>
            <a:r>
              <a:rPr lang="en-US" sz="2800" baseline="30000" dirty="0" smtClean="0">
                <a:solidFill>
                  <a:srgbClr val="00B0F0"/>
                </a:solidFill>
              </a:rPr>
              <a:t>rd</a:t>
            </a:r>
            <a:r>
              <a:rPr lang="en-US" sz="2800" dirty="0" smtClean="0">
                <a:solidFill>
                  <a:srgbClr val="00B0F0"/>
                </a:solidFill>
              </a:rPr>
              <a:t> Comment on the evidence to show how it supports the claim: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819400" y="228600"/>
            <a:ext cx="6324599" cy="64008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           </a:t>
            </a:r>
            <a:r>
              <a:rPr lang="en-US" dirty="0" smtClean="0">
                <a:solidFill>
                  <a:srgbClr val="00B050"/>
                </a:solidFill>
              </a:rPr>
              <a:t>Today, Americans are too self-centered. Even our families don't matter as much anymore as they once did. Other people and activities take precedence. </a:t>
            </a:r>
          </a:p>
          <a:p>
            <a:pPr>
              <a:buNone/>
            </a:pPr>
            <a:endParaRPr lang="en-US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None/>
            </a:pPr>
            <a:endParaRPr lang="en-US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   </a:t>
            </a:r>
            <a:r>
              <a:rPr lang="en-US" dirty="0" smtClean="0">
                <a:solidFill>
                  <a:srgbClr val="7030A0"/>
                </a:solidFill>
              </a:rPr>
              <a:t>In fact, the evidence shows that most American families no longer eat together, preferring instead to eat on the go while rushing to the next appointment (</a:t>
            </a:r>
            <a:r>
              <a:rPr lang="en-US" dirty="0" err="1" smtClean="0">
                <a:solidFill>
                  <a:srgbClr val="7030A0"/>
                </a:solidFill>
              </a:rPr>
              <a:t>Gleick</a:t>
            </a:r>
            <a:r>
              <a:rPr lang="en-US" dirty="0" smtClean="0">
                <a:solidFill>
                  <a:srgbClr val="7030A0"/>
                </a:solidFill>
              </a:rPr>
              <a:t> 148). </a:t>
            </a:r>
          </a:p>
          <a:p>
            <a:pPr>
              <a:buNone/>
            </a:pPr>
            <a:endParaRPr lang="en-US" dirty="0" smtClean="0">
              <a:solidFill>
                <a:schemeClr val="bg2">
                  <a:lumMod val="25000"/>
                </a:schemeClr>
              </a:solidFill>
            </a:endParaRPr>
          </a:p>
          <a:p>
            <a:pPr>
              <a:buNone/>
            </a:pPr>
            <a:endParaRPr lang="en-US" dirty="0" smtClean="0">
              <a:solidFill>
                <a:schemeClr val="bg2">
                  <a:lumMod val="25000"/>
                </a:schemeClr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00B0F0"/>
                </a:solidFill>
              </a:rPr>
              <a:t>   </a:t>
            </a:r>
            <a:r>
              <a:rPr lang="en-US" sz="2500" dirty="0" smtClean="0">
                <a:solidFill>
                  <a:srgbClr val="00B0F0"/>
                </a:solidFill>
              </a:rPr>
              <a:t>Sit-down meals are a time to share and connect with others; however, that connection has become less valued, as families begin to prize individual activities over shared time, promoting self-centeredness over group identity.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6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2"/>
          </p:nvPr>
        </p:nvSpPr>
        <p:spPr>
          <a:xfrm>
            <a:off x="0" y="0"/>
            <a:ext cx="2971800" cy="6858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                </a:t>
            </a:r>
          </a:p>
          <a:p>
            <a:pPr>
              <a:buNone/>
            </a:pPr>
            <a:r>
              <a:rPr lang="en-US" sz="2800" dirty="0" smtClean="0">
                <a:solidFill>
                  <a:srgbClr val="00B050"/>
                </a:solidFill>
              </a:rPr>
              <a:t>1</a:t>
            </a:r>
            <a:r>
              <a:rPr lang="en-US" sz="2800" baseline="30000" dirty="0" smtClean="0">
                <a:solidFill>
                  <a:srgbClr val="00B050"/>
                </a:solidFill>
              </a:rPr>
              <a:t>st</a:t>
            </a:r>
            <a:r>
              <a:rPr lang="en-US" sz="2800" dirty="0" smtClean="0">
                <a:solidFill>
                  <a:srgbClr val="00B050"/>
                </a:solidFill>
              </a:rPr>
              <a:t> State the Claim:</a:t>
            </a:r>
          </a:p>
          <a:p>
            <a:pPr>
              <a:buNone/>
            </a:pPr>
            <a:endParaRPr lang="en-US" sz="28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endParaRPr lang="en-US" sz="2800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en-US" sz="2800" dirty="0" smtClean="0">
                <a:solidFill>
                  <a:srgbClr val="7030A0"/>
                </a:solidFill>
              </a:rPr>
              <a:t>2</a:t>
            </a:r>
            <a:r>
              <a:rPr lang="en-US" sz="2800" baseline="30000" dirty="0" smtClean="0">
                <a:solidFill>
                  <a:srgbClr val="7030A0"/>
                </a:solidFill>
              </a:rPr>
              <a:t>nd</a:t>
            </a:r>
            <a:r>
              <a:rPr lang="en-US" sz="2800" dirty="0" smtClean="0">
                <a:solidFill>
                  <a:srgbClr val="7030A0"/>
                </a:solidFill>
              </a:rPr>
              <a:t> Give Evidence:</a:t>
            </a:r>
          </a:p>
          <a:p>
            <a:pPr>
              <a:buNone/>
            </a:pPr>
            <a:endParaRPr lang="en-US" sz="28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None/>
            </a:pPr>
            <a:endParaRPr lang="en-US" sz="2800" dirty="0" smtClean="0">
              <a:solidFill>
                <a:schemeClr val="bg2">
                  <a:lumMod val="25000"/>
                </a:schemeClr>
              </a:solidFill>
            </a:endParaRPr>
          </a:p>
          <a:p>
            <a:pPr>
              <a:buNone/>
            </a:pPr>
            <a:endParaRPr lang="en-US" sz="2800" dirty="0" smtClean="0">
              <a:solidFill>
                <a:schemeClr val="bg2">
                  <a:lumMod val="25000"/>
                </a:schemeClr>
              </a:solidFill>
            </a:endParaRPr>
          </a:p>
          <a:p>
            <a:pPr>
              <a:buNone/>
            </a:pPr>
            <a:r>
              <a:rPr lang="en-US" sz="2800" dirty="0" smtClean="0">
                <a:solidFill>
                  <a:srgbClr val="00B0F0"/>
                </a:solidFill>
              </a:rPr>
              <a:t>3</a:t>
            </a:r>
            <a:r>
              <a:rPr lang="en-US" sz="2800" baseline="30000" dirty="0" smtClean="0">
                <a:solidFill>
                  <a:srgbClr val="00B0F0"/>
                </a:solidFill>
              </a:rPr>
              <a:t>rd</a:t>
            </a:r>
            <a:r>
              <a:rPr lang="en-US" sz="2800" dirty="0" smtClean="0">
                <a:solidFill>
                  <a:srgbClr val="00B0F0"/>
                </a:solidFill>
              </a:rPr>
              <a:t> Comment on the evidence to show how it supports the claim: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819400" y="228600"/>
            <a:ext cx="6324599" cy="64008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           </a:t>
            </a:r>
            <a:r>
              <a:rPr lang="en-US" dirty="0" smtClean="0">
                <a:solidFill>
                  <a:srgbClr val="00B050"/>
                </a:solidFill>
              </a:rPr>
              <a:t>Today, Americans are too self-centered. Even our families don't matter as much anymore as they once did. Other people and activities take precedence. </a:t>
            </a:r>
          </a:p>
          <a:p>
            <a:pPr>
              <a:buNone/>
            </a:pPr>
            <a:endParaRPr lang="en-US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None/>
            </a:pPr>
            <a:endParaRPr lang="en-US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   </a:t>
            </a:r>
            <a:r>
              <a:rPr lang="en-US" u="sng" dirty="0" smtClean="0">
                <a:solidFill>
                  <a:srgbClr val="7030A0"/>
                </a:solidFill>
              </a:rPr>
              <a:t>In fact, the evidence shows that </a:t>
            </a:r>
            <a:r>
              <a:rPr lang="en-US" dirty="0" smtClean="0">
                <a:solidFill>
                  <a:srgbClr val="7030A0"/>
                </a:solidFill>
              </a:rPr>
              <a:t>most American families no longer eat together, preferring instead to eat on the go while rushing to the next appointment (</a:t>
            </a:r>
            <a:r>
              <a:rPr lang="en-US" dirty="0" err="1" smtClean="0">
                <a:solidFill>
                  <a:srgbClr val="7030A0"/>
                </a:solidFill>
              </a:rPr>
              <a:t>Gleick</a:t>
            </a:r>
            <a:r>
              <a:rPr lang="en-US" dirty="0" smtClean="0">
                <a:solidFill>
                  <a:srgbClr val="7030A0"/>
                </a:solidFill>
              </a:rPr>
              <a:t> 148). </a:t>
            </a:r>
          </a:p>
          <a:p>
            <a:pPr>
              <a:buNone/>
            </a:pPr>
            <a:endParaRPr lang="en-US" dirty="0" smtClean="0">
              <a:solidFill>
                <a:schemeClr val="bg2">
                  <a:lumMod val="25000"/>
                </a:schemeClr>
              </a:solidFill>
            </a:endParaRPr>
          </a:p>
          <a:p>
            <a:pPr>
              <a:buNone/>
            </a:pPr>
            <a:endParaRPr lang="en-US" dirty="0" smtClean="0">
              <a:solidFill>
                <a:schemeClr val="bg2">
                  <a:lumMod val="25000"/>
                </a:schemeClr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00B0F0"/>
                </a:solidFill>
              </a:rPr>
              <a:t>   </a:t>
            </a:r>
            <a:r>
              <a:rPr lang="en-US" sz="2500" dirty="0" smtClean="0">
                <a:solidFill>
                  <a:srgbClr val="00B0F0"/>
                </a:solidFill>
              </a:rPr>
              <a:t>Sit-down meals are a time to share and connect with others; however, that connection has become less valued, as families begin to prize individual activities over shared time, promoting self-centeredness over group identity.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2"/>
          </p:nvPr>
        </p:nvSpPr>
        <p:spPr>
          <a:xfrm>
            <a:off x="0" y="0"/>
            <a:ext cx="2971800" cy="6858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                </a:t>
            </a:r>
          </a:p>
          <a:p>
            <a:pPr>
              <a:buNone/>
            </a:pPr>
            <a:r>
              <a:rPr lang="en-US" sz="2800" dirty="0" smtClean="0">
                <a:solidFill>
                  <a:srgbClr val="00B050"/>
                </a:solidFill>
              </a:rPr>
              <a:t>1</a:t>
            </a:r>
            <a:r>
              <a:rPr lang="en-US" sz="2800" baseline="30000" dirty="0" smtClean="0">
                <a:solidFill>
                  <a:srgbClr val="00B050"/>
                </a:solidFill>
              </a:rPr>
              <a:t>st</a:t>
            </a:r>
            <a:r>
              <a:rPr lang="en-US" sz="2800" dirty="0" smtClean="0">
                <a:solidFill>
                  <a:srgbClr val="00B050"/>
                </a:solidFill>
              </a:rPr>
              <a:t> State the Claim:</a:t>
            </a:r>
          </a:p>
          <a:p>
            <a:pPr>
              <a:buNone/>
            </a:pPr>
            <a:endParaRPr lang="en-US" sz="28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endParaRPr lang="en-US" sz="2800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en-US" sz="2800" dirty="0" smtClean="0">
                <a:solidFill>
                  <a:srgbClr val="7030A0"/>
                </a:solidFill>
              </a:rPr>
              <a:t>2</a:t>
            </a:r>
            <a:r>
              <a:rPr lang="en-US" sz="2800" baseline="30000" dirty="0" smtClean="0">
                <a:solidFill>
                  <a:srgbClr val="7030A0"/>
                </a:solidFill>
              </a:rPr>
              <a:t>nd</a:t>
            </a:r>
            <a:r>
              <a:rPr lang="en-US" sz="2800" dirty="0" smtClean="0">
                <a:solidFill>
                  <a:srgbClr val="7030A0"/>
                </a:solidFill>
              </a:rPr>
              <a:t> Give Evidence:</a:t>
            </a:r>
          </a:p>
          <a:p>
            <a:pPr>
              <a:buNone/>
            </a:pPr>
            <a:endParaRPr lang="en-US" sz="28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None/>
            </a:pPr>
            <a:endParaRPr lang="en-US" sz="2800" dirty="0" smtClean="0">
              <a:solidFill>
                <a:schemeClr val="bg2">
                  <a:lumMod val="25000"/>
                </a:schemeClr>
              </a:solidFill>
            </a:endParaRPr>
          </a:p>
          <a:p>
            <a:pPr>
              <a:buNone/>
            </a:pPr>
            <a:endParaRPr lang="en-US" sz="2800" dirty="0" smtClean="0">
              <a:solidFill>
                <a:schemeClr val="bg2">
                  <a:lumMod val="25000"/>
                </a:schemeClr>
              </a:solidFill>
            </a:endParaRPr>
          </a:p>
          <a:p>
            <a:pPr>
              <a:buNone/>
            </a:pPr>
            <a:r>
              <a:rPr lang="en-US" sz="2800" dirty="0" smtClean="0">
                <a:solidFill>
                  <a:srgbClr val="00B0F0"/>
                </a:solidFill>
              </a:rPr>
              <a:t>3</a:t>
            </a:r>
            <a:r>
              <a:rPr lang="en-US" sz="2800" baseline="30000" dirty="0" smtClean="0">
                <a:solidFill>
                  <a:srgbClr val="00B0F0"/>
                </a:solidFill>
              </a:rPr>
              <a:t>rd</a:t>
            </a:r>
            <a:r>
              <a:rPr lang="en-US" sz="2800" dirty="0" smtClean="0">
                <a:solidFill>
                  <a:srgbClr val="00B0F0"/>
                </a:solidFill>
              </a:rPr>
              <a:t> Comment on the evidence to show how it supports the claim: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819400" y="228600"/>
            <a:ext cx="6324599" cy="64008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           </a:t>
            </a:r>
            <a:r>
              <a:rPr lang="en-US" dirty="0" smtClean="0">
                <a:solidFill>
                  <a:srgbClr val="00B050"/>
                </a:solidFill>
              </a:rPr>
              <a:t>Today, Americans are too self-centered. Even our families don't matter as much anymore as they once did. Other people and activities take precedence, </a:t>
            </a:r>
          </a:p>
          <a:p>
            <a:pPr>
              <a:buNone/>
            </a:pPr>
            <a:endParaRPr lang="en-US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None/>
            </a:pPr>
            <a:endParaRPr lang="en-US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   </a:t>
            </a:r>
            <a:r>
              <a:rPr lang="en-US" dirty="0" smtClean="0">
                <a:solidFill>
                  <a:srgbClr val="7030A0"/>
                </a:solidFill>
              </a:rPr>
              <a:t>as James </a:t>
            </a:r>
            <a:r>
              <a:rPr lang="en-US" dirty="0" err="1" smtClean="0">
                <a:solidFill>
                  <a:srgbClr val="7030A0"/>
                </a:solidFill>
              </a:rPr>
              <a:t>Gleick</a:t>
            </a:r>
            <a:r>
              <a:rPr lang="en-US" dirty="0" smtClean="0">
                <a:solidFill>
                  <a:srgbClr val="7030A0"/>
                </a:solidFill>
              </a:rPr>
              <a:t> says in his book, </a:t>
            </a:r>
            <a:r>
              <a:rPr lang="en-US" i="1" dirty="0" smtClean="0">
                <a:solidFill>
                  <a:srgbClr val="7030A0"/>
                </a:solidFill>
              </a:rPr>
              <a:t>Faster</a:t>
            </a:r>
            <a:r>
              <a:rPr lang="en-US" dirty="0" smtClean="0">
                <a:solidFill>
                  <a:srgbClr val="7030A0"/>
                </a:solidFill>
              </a:rPr>
              <a:t>. "We are consumers-on-the-run . . . the very notion of the family meal as a sit-down occasion is vanishing. Adults and children alike eat . . . on the way to their next activity" (148). </a:t>
            </a:r>
          </a:p>
          <a:p>
            <a:pPr>
              <a:buNone/>
            </a:pPr>
            <a:endParaRPr lang="en-US" dirty="0" smtClean="0">
              <a:solidFill>
                <a:schemeClr val="bg2">
                  <a:lumMod val="25000"/>
                </a:schemeClr>
              </a:solidFill>
            </a:endParaRPr>
          </a:p>
          <a:p>
            <a:pPr>
              <a:buNone/>
            </a:pPr>
            <a:endParaRPr lang="en-US" dirty="0" smtClean="0">
              <a:solidFill>
                <a:schemeClr val="bg2">
                  <a:lumMod val="25000"/>
                </a:schemeClr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00B0F0"/>
                </a:solidFill>
              </a:rPr>
              <a:t>   </a:t>
            </a:r>
            <a:r>
              <a:rPr lang="en-US" sz="2500" dirty="0" smtClean="0">
                <a:solidFill>
                  <a:srgbClr val="00B0F0"/>
                </a:solidFill>
              </a:rPr>
              <a:t>Sit-down meals are a time to share and connect with others; however, that connection has become less valued, as families begin to prize individual activities over shared time, promoting self-centeredness over group identity.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6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1185</TotalTime>
  <Words>1061</Words>
  <Application>Microsoft Office PowerPoint</Application>
  <PresentationFormat>On-screen Show (4:3)</PresentationFormat>
  <Paragraphs>129</Paragraphs>
  <Slides>16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Concourse</vt:lpstr>
      <vt:lpstr>Students will be able to:</vt:lpstr>
      <vt:lpstr>Incorporating Evidence in Your Writing</vt:lpstr>
      <vt:lpstr>What is evidence?</vt:lpstr>
      <vt:lpstr>Types of Evidence</vt:lpstr>
      <vt:lpstr>How does it work?</vt:lpstr>
      <vt:lpstr>Slide 6</vt:lpstr>
      <vt:lpstr>Slide 7</vt:lpstr>
      <vt:lpstr>Slide 8</vt:lpstr>
      <vt:lpstr>Slide 9</vt:lpstr>
      <vt:lpstr>Slide 10</vt:lpstr>
      <vt:lpstr>Remember:   The 3rd part must explain or summarize the evidence you just gave.</vt:lpstr>
      <vt:lpstr>Slide 12</vt:lpstr>
      <vt:lpstr>Your Turn!</vt:lpstr>
      <vt:lpstr>The Claim:  </vt:lpstr>
      <vt:lpstr>List of Evidence: (Choose One!) </vt:lpstr>
      <vt:lpstr>Sources:  Lorcher, Trent. “Lesson Plan: Using Evidence and Supporting Details in Writing”. Bright Hub Education. 29 Nov. 2011. Web. 11 May 2012. &lt;http://www.brighthubeducation.com/high-school-english-lessons/22356-supporting-details--and-evidence-in-writing/&gt;  Writing Tutorial Services. Indiana University. 11 October 2010. Web. 11 May 2012.  &lt;http://www.indiana.edu/~wts/pamphlets/using_evidence.shtml&gt;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Incorporating Evidence in Your Writing</dc:title>
  <dc:creator>rvaughn</dc:creator>
  <cp:lastModifiedBy>rvaughn</cp:lastModifiedBy>
  <cp:revision>19</cp:revision>
  <dcterms:created xsi:type="dcterms:W3CDTF">2012-05-11T21:16:48Z</dcterms:created>
  <dcterms:modified xsi:type="dcterms:W3CDTF">2012-05-15T19:54:49Z</dcterms:modified>
</cp:coreProperties>
</file>